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Economica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Fira Sans Extra Condensed Medium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D2C691-DDFC-426D-B3DA-B458D5634C5E}">
  <a:tblStyle styleId="{D0D2C691-DDFC-426D-B3DA-B458D5634C5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B3CEF3E-342D-42E1-BF2D-66578542EC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Economica-regular.fntdata"/><Relationship Id="rId41" Type="http://schemas.openxmlformats.org/officeDocument/2006/relationships/slide" Target="slides/slide35.xml"/><Relationship Id="rId44" Type="http://schemas.openxmlformats.org/officeDocument/2006/relationships/font" Target="fonts/Economica-italic.fntdata"/><Relationship Id="rId43" Type="http://schemas.openxmlformats.org/officeDocument/2006/relationships/font" Target="fonts/Economica-bold.fntdata"/><Relationship Id="rId46" Type="http://schemas.openxmlformats.org/officeDocument/2006/relationships/font" Target="fonts/Roboto-regular.fntdata"/><Relationship Id="rId45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raSansExtraCondensedMedium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FiraSansExtraCondensedMedium-italic.fntdata"/><Relationship Id="rId63" Type="http://schemas.openxmlformats.org/officeDocument/2006/relationships/font" Target="fonts/FiraSansExtraCondensedMedium-bold.fntdata"/><Relationship Id="rId22" Type="http://schemas.openxmlformats.org/officeDocument/2006/relationships/slide" Target="slides/slide16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5.xml"/><Relationship Id="rId65" Type="http://schemas.openxmlformats.org/officeDocument/2006/relationships/font" Target="fonts/FiraSansExtraCondensed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bold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ce98019c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ce98019c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5bb2158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5bb2158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ee5f3bb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ee5f3bb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3debc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3debc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Relevant??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8e7ce52bd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8e7ce52b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5bb21583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5bb21583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09618c0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409618c0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430449809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430449809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ee5f3bb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4ee5f3bb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Millions of Rows Every Day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will not be consistent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hundred of things tracked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2f719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72f719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09618c0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09618c0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09618c0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09618c0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Understand the statistics related with data (mean, median, mode etc)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Understand the data and their relationships at a high-level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Build tests (using scripts) to check the above statistics and relationships.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635"/>
              </a:buClr>
              <a:buSzPts val="1450"/>
              <a:buFont typeface="Cambria"/>
              <a:buChar char="●"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Run the tests at regular intervals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430449809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430449809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409618c0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409618c0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Predictive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Irrelevant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22635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 sz="1450">
              <a:solidFill>
                <a:srgbClr val="222635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430449809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430449809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409618c0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409618c0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409618c0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409618c0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4ee5f3bb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4ee5f3bb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4ee5f3bb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4ee5f3bb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5bb21583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5bb21583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30449809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430449809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6658a10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6658a10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6658a10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6658a10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8e7ce52b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8e7ce52b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cd194ef47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cd194ef47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4ee5f3bb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4ee5f3bb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4ee5f3bb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4ee5f3bb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d007521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d007521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d194ef4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d194ef4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basically about Search Relevancy.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important it is and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Relevance is always Subjective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Differs from user to user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Most of the results are correct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There is no single right answer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It’s not just technical problem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Right results in Right Order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DCG - Discounted Cumulative Gain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Expected Reciprocal Rank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2f7191e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72f7191e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65620256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6562025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6658a10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6658a10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9" name="Google Shape;59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80" name="Google Shape;80;p15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372"/>
                  </a:srgbClr>
                </a:gs>
                <a:gs pos="100000">
                  <a:srgbClr val="00D0FF">
                    <a:alpha val="11372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5"/>
          <p:cNvSpPr txBox="1"/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87" name="Google Shape;87;p16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6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95" name="Google Shape;95;p17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9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103" name="Google Shape;103;p18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109" name="Google Shape;109;p19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5" name="Google Shape;115;p19"/>
          <p:cNvSpPr txBox="1"/>
          <p:nvPr>
            <p:ph idx="3" type="body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vinayakamayura.gg@gmail.com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achinelearningmastery.com/" TargetMode="External"/><Relationship Id="rId4" Type="http://schemas.openxmlformats.org/officeDocument/2006/relationships/hyperlink" Target="https://vitalflux.com/category/machine-learning/" TargetMode="External"/><Relationship Id="rId5" Type="http://schemas.openxmlformats.org/officeDocument/2006/relationships/hyperlink" Target="https://towardsdatascience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ctrTitle"/>
          </p:nvPr>
        </p:nvSpPr>
        <p:spPr>
          <a:xfrm>
            <a:off x="1989925" y="1587400"/>
            <a:ext cx="4981200" cy="14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Search Relevance Testing: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QA in Machine Learning Models</a:t>
            </a:r>
            <a:endParaRPr sz="2400"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710875" y="15937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662025" y="2053375"/>
            <a:ext cx="32553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Machine Learning Models</a:t>
            </a:r>
            <a:endParaRPr b="0" sz="3000"/>
          </a:p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596025" y="3031038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Machine Learning</a:t>
            </a:r>
            <a:r>
              <a:rPr lang="en" sz="1300"/>
              <a:t> is the field of study that gives computers the capability to learn without being explicitly programmed..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3" name="Google Shape;253;p30"/>
          <p:cNvSpPr txBox="1"/>
          <p:nvPr/>
        </p:nvSpPr>
        <p:spPr>
          <a:xfrm>
            <a:off x="4918400" y="639300"/>
            <a:ext cx="38157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Ability to Learn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Mathematical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Logical / Natural thinking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ML Model !=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Training / Testing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Verification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14050" y="160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Building ML Model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5651"/>
          <a:stretch/>
        </p:blipFill>
        <p:spPr>
          <a:xfrm>
            <a:off x="1143000" y="920700"/>
            <a:ext cx="6827025" cy="37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246725" y="110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Testing Properties</a:t>
            </a:r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408125" y="1026300"/>
            <a:ext cx="32406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Correctness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Relevance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Robustness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Security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Privacy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Efficiency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Fairness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Interpretability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268300" y="342525"/>
            <a:ext cx="7077900" cy="4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Challenges in Testing</a:t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2130625" y="1092660"/>
            <a:ext cx="5267950" cy="3262994"/>
            <a:chOff x="2283025" y="940260"/>
            <a:chExt cx="5267950" cy="3262994"/>
          </a:xfrm>
        </p:grpSpPr>
        <p:sp>
          <p:nvSpPr>
            <p:cNvPr id="275" name="Google Shape;275;p33"/>
            <p:cNvSpPr/>
            <p:nvPr/>
          </p:nvSpPr>
          <p:spPr>
            <a:xfrm>
              <a:off x="3728375" y="3559754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 flipH="1">
              <a:off x="2283025" y="3559761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 rot="-5400000">
              <a:off x="3501574" y="3171858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342625" y="3637137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Release Management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387850" y="3560936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Release Process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728375" y="2904887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 flipH="1">
              <a:off x="2283025" y="290489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 rot="-5400000">
              <a:off x="3501574" y="251699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342625" y="298227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Model Fairness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4387850" y="290607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How to verify  model is not biased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728375" y="2249994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 flipH="1">
              <a:off x="2283025" y="2250001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rot="-5400000">
              <a:off x="3501574" y="1862097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342625" y="2327377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Fault Tolerance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4387850" y="2251176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Benchmarking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Behaviour for unpredicted data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728375" y="1595135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 flipH="1">
              <a:off x="2283025" y="1595142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 rot="-5400000">
              <a:off x="3501574" y="1207238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2342625" y="1672518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Reliability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4387850" y="1596317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Future data is unknown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 Adequacy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728375" y="940260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 flipH="1">
              <a:off x="2283025" y="940267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 rot="-5400000">
              <a:off x="3501574" y="552363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342625" y="1017643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Non Testable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4387850" y="941442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Testing Oracle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Unknown Algorithms Implementation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Testing in Cross validation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710875" y="15937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Life Cycle</a:t>
            </a:r>
            <a:endParaRPr/>
          </a:p>
        </p:txBody>
      </p:sp>
      <p:sp>
        <p:nvSpPr>
          <p:cNvPr id="306" name="Google Shape;3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80513" l="0" r="0" t="0"/>
          <a:stretch/>
        </p:blipFill>
        <p:spPr>
          <a:xfrm>
            <a:off x="232425" y="1213450"/>
            <a:ext cx="8577449" cy="2077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/>
          <p:nvPr/>
        </p:nvCxnSpPr>
        <p:spPr>
          <a:xfrm>
            <a:off x="380550" y="2941525"/>
            <a:ext cx="3600" cy="154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5"/>
          <p:cNvCxnSpPr/>
          <p:nvPr/>
        </p:nvCxnSpPr>
        <p:spPr>
          <a:xfrm>
            <a:off x="3352350" y="2933700"/>
            <a:ext cx="4800" cy="167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5"/>
          <p:cNvCxnSpPr/>
          <p:nvPr/>
        </p:nvCxnSpPr>
        <p:spPr>
          <a:xfrm flipH="1">
            <a:off x="4444750" y="2933700"/>
            <a:ext cx="13500" cy="17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5"/>
          <p:cNvCxnSpPr/>
          <p:nvPr/>
        </p:nvCxnSpPr>
        <p:spPr>
          <a:xfrm>
            <a:off x="5586550" y="2933700"/>
            <a:ext cx="8700" cy="178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5"/>
          <p:cNvCxnSpPr/>
          <p:nvPr/>
        </p:nvCxnSpPr>
        <p:spPr>
          <a:xfrm>
            <a:off x="6748400" y="2957175"/>
            <a:ext cx="7200" cy="171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5"/>
          <p:cNvCxnSpPr/>
          <p:nvPr/>
        </p:nvCxnSpPr>
        <p:spPr>
          <a:xfrm flipH="1">
            <a:off x="8636000" y="2925875"/>
            <a:ext cx="3300" cy="175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8" name="Google Shape;318;p35"/>
          <p:cNvSpPr txBox="1"/>
          <p:nvPr/>
        </p:nvSpPr>
        <p:spPr>
          <a:xfrm>
            <a:off x="1518000" y="3595200"/>
            <a:ext cx="700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9" name="Google Shape;319;p35"/>
          <p:cNvCxnSpPr/>
          <p:nvPr/>
        </p:nvCxnSpPr>
        <p:spPr>
          <a:xfrm flipH="1" rot="10800000">
            <a:off x="2317825" y="3752375"/>
            <a:ext cx="10008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5"/>
          <p:cNvCxnSpPr/>
          <p:nvPr/>
        </p:nvCxnSpPr>
        <p:spPr>
          <a:xfrm rot="10800000">
            <a:off x="408325" y="3752375"/>
            <a:ext cx="958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5"/>
          <p:cNvSpPr txBox="1"/>
          <p:nvPr/>
        </p:nvSpPr>
        <p:spPr>
          <a:xfrm>
            <a:off x="3583191" y="3581725"/>
            <a:ext cx="1341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2" name="Google Shape;322;p35"/>
          <p:cNvCxnSpPr/>
          <p:nvPr/>
        </p:nvCxnSpPr>
        <p:spPr>
          <a:xfrm flipH="1" rot="10800000">
            <a:off x="4314325" y="3752300"/>
            <a:ext cx="144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5"/>
          <p:cNvCxnSpPr/>
          <p:nvPr/>
        </p:nvCxnSpPr>
        <p:spPr>
          <a:xfrm rot="10800000">
            <a:off x="3380175" y="3752275"/>
            <a:ext cx="1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4573791" y="3581725"/>
            <a:ext cx="1341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Algorithms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5" name="Google Shape;325;p35"/>
          <p:cNvCxnSpPr/>
          <p:nvPr/>
        </p:nvCxnSpPr>
        <p:spPr>
          <a:xfrm flipH="1" rot="10800000">
            <a:off x="5381125" y="3752300"/>
            <a:ext cx="144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5"/>
          <p:cNvCxnSpPr/>
          <p:nvPr/>
        </p:nvCxnSpPr>
        <p:spPr>
          <a:xfrm rot="10800000">
            <a:off x="4446975" y="3752275"/>
            <a:ext cx="1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5"/>
          <p:cNvSpPr txBox="1"/>
          <p:nvPr/>
        </p:nvSpPr>
        <p:spPr>
          <a:xfrm>
            <a:off x="5586541" y="3568600"/>
            <a:ext cx="1341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       Training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35"/>
          <p:cNvCxnSpPr/>
          <p:nvPr/>
        </p:nvCxnSpPr>
        <p:spPr>
          <a:xfrm>
            <a:off x="6422000" y="3752275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5"/>
          <p:cNvCxnSpPr/>
          <p:nvPr/>
        </p:nvCxnSpPr>
        <p:spPr>
          <a:xfrm flipH="1">
            <a:off x="5586425" y="3747450"/>
            <a:ext cx="313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5"/>
          <p:cNvCxnSpPr/>
          <p:nvPr/>
        </p:nvCxnSpPr>
        <p:spPr>
          <a:xfrm>
            <a:off x="8250800" y="3752275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5"/>
          <p:cNvCxnSpPr/>
          <p:nvPr/>
        </p:nvCxnSpPr>
        <p:spPr>
          <a:xfrm flipH="1">
            <a:off x="6805625" y="3747450"/>
            <a:ext cx="313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5"/>
          <p:cNvSpPr txBox="1"/>
          <p:nvPr/>
        </p:nvSpPr>
        <p:spPr>
          <a:xfrm>
            <a:off x="6840974" y="3568600"/>
            <a:ext cx="22302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       Backend Service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5"/>
          <p:cNvSpPr txBox="1"/>
          <p:nvPr>
            <p:ph type="title"/>
          </p:nvPr>
        </p:nvSpPr>
        <p:spPr>
          <a:xfrm>
            <a:off x="190250" y="1684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ML Life cycle</a:t>
            </a:r>
            <a:endParaRPr/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203175" y="278150"/>
            <a:ext cx="79860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Components</a:t>
            </a:r>
            <a:endParaRPr>
              <a:solidFill>
                <a:srgbClr val="F9CB9C"/>
              </a:solidFill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387" y="1521575"/>
            <a:ext cx="3339225" cy="20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1022938" y="4157375"/>
            <a:ext cx="829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823499" y="4157375"/>
            <a:ext cx="1497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6872749" y="4157375"/>
            <a:ext cx="1497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ALGORITHMS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1554724"/>
            <a:ext cx="2750001" cy="18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601" y="1410740"/>
            <a:ext cx="2482175" cy="2035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69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Data</a:t>
            </a:r>
            <a:endParaRPr sz="7200"/>
          </a:p>
        </p:txBody>
      </p:sp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1220875"/>
            <a:ext cx="8894551" cy="2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8"/>
          <p:cNvSpPr txBox="1"/>
          <p:nvPr/>
        </p:nvSpPr>
        <p:spPr>
          <a:xfrm>
            <a:off x="271275" y="260425"/>
            <a:ext cx="5599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Browsing History</a:t>
            </a:r>
            <a:endParaRPr sz="30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5261225" y="1757625"/>
            <a:ext cx="4202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lang="en"/>
              <a:t>vinayakamayura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vinayakamayura.gg@gmail.com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 </a:t>
            </a:r>
            <a:r>
              <a:rPr lang="en"/>
              <a:t>vinayakamayura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5181" l="0" r="0" t="5172"/>
          <a:stretch/>
        </p:blipFill>
        <p:spPr>
          <a:xfrm>
            <a:off x="1511800" y="1371750"/>
            <a:ext cx="1615675" cy="16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635575" y="3181350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Vinayaka Mayura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35600" y="3678752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Quality Analyst @ Thoughtworks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600" y="1831725"/>
            <a:ext cx="427849" cy="42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723" y="2422300"/>
            <a:ext cx="309600" cy="35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730" y="2944200"/>
            <a:ext cx="309599" cy="3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277000" y="246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Data Cleaning</a:t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8800"/>
            <a:ext cx="8839200" cy="222396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281300" y="74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Data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72" name="Google Shape;372;p40"/>
          <p:cNvSpPr txBox="1"/>
          <p:nvPr>
            <p:ph idx="1" type="body"/>
          </p:nvPr>
        </p:nvSpPr>
        <p:spPr>
          <a:xfrm>
            <a:off x="614650" y="1055275"/>
            <a:ext cx="4072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Sanitise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Adversary data 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Completeness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Correctness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Poisoning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for 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75" y="1554724"/>
            <a:ext cx="2750001" cy="18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1224050" y="1285900"/>
            <a:ext cx="6785700" cy="18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Features</a:t>
            </a:r>
            <a:endParaRPr sz="7200"/>
          </a:p>
        </p:txBody>
      </p:sp>
      <p:sp>
        <p:nvSpPr>
          <p:cNvPr id="380" name="Google Shape;3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311700" y="131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Features</a:t>
            </a:r>
            <a:endParaRPr sz="3000">
              <a:solidFill>
                <a:schemeClr val="lt2"/>
              </a:solidFill>
            </a:endParaRPr>
          </a:p>
        </p:txBody>
      </p:sp>
      <p:graphicFrame>
        <p:nvGraphicFramePr>
          <p:cNvPr id="386" name="Google Shape;386;p42"/>
          <p:cNvGraphicFramePr/>
          <p:nvPr/>
        </p:nvGraphicFramePr>
        <p:xfrm>
          <a:off x="4856450" y="11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{D0D2C691-DDFC-426D-B3DA-B458D5634C5E}</a:tableStyleId>
              </a:tblPr>
              <a:tblGrid>
                <a:gridCol w="813425"/>
                <a:gridCol w="658950"/>
                <a:gridCol w="888800"/>
                <a:gridCol w="658950"/>
                <a:gridCol w="658950"/>
              </a:tblGrid>
              <a:tr h="2246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Data</a:t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34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search_term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prod_id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impressions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clicks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add_cart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iphone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278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10034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700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smart phone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934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98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nike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2344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532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smart phone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192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2340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1198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1106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</a:t>
                      </a:r>
                      <a:r>
                        <a:rPr lang="en" sz="800"/>
                        <a:t>phone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363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1998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1864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1708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Shoes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121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7" name="Google Shape;387;p42"/>
          <p:cNvSpPr txBox="1"/>
          <p:nvPr/>
        </p:nvSpPr>
        <p:spPr>
          <a:xfrm>
            <a:off x="365475" y="830063"/>
            <a:ext cx="32424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Measurable variable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Column in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Domain knowledge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242500" y="122217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Algorithms</a:t>
            </a:r>
            <a:endParaRPr sz="7200"/>
          </a:p>
        </p:txBody>
      </p:sp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311700" y="164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Algorithms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311700" y="1177325"/>
            <a:ext cx="2882400" cy="18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Mathematical Model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Unit tests</a:t>
            </a:r>
            <a:endParaRPr/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100" y="614650"/>
            <a:ext cx="5478866" cy="38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311700" y="2458100"/>
            <a:ext cx="2882400" cy="18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NDCG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DCG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Mean Reciprocal rank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solidFill>
                  <a:srgbClr val="22263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/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1022800" y="1840700"/>
            <a:ext cx="6392400" cy="8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</a:t>
            </a:r>
            <a:r>
              <a:rPr lang="en" sz="3600"/>
              <a:t>Techniques</a:t>
            </a:r>
            <a:endParaRPr sz="3600"/>
          </a:p>
        </p:txBody>
      </p: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>
            <p:ph type="title"/>
          </p:nvPr>
        </p:nvSpPr>
        <p:spPr>
          <a:xfrm>
            <a:off x="311700" y="2293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Metamorphic Testing</a:t>
            </a:r>
            <a:endParaRPr/>
          </a:p>
        </p:txBody>
      </p:sp>
      <p:sp>
        <p:nvSpPr>
          <p:cNvPr id="415" name="Google Shape;415;p46"/>
          <p:cNvSpPr txBox="1"/>
          <p:nvPr/>
        </p:nvSpPr>
        <p:spPr>
          <a:xfrm>
            <a:off x="526925" y="1242375"/>
            <a:ext cx="42540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 Oracle Problem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Metamorphic Relations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sin (x) =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sin (π-x)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Coarse Grained data transformation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Fine Grained data transformation</a:t>
            </a:r>
            <a:endParaRPr sz="16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6"/>
          <p:cNvPicPr preferRelativeResize="0"/>
          <p:nvPr/>
        </p:nvPicPr>
        <p:blipFill rotWithShape="1">
          <a:blip r:embed="rId3">
            <a:alphaModFix/>
          </a:blip>
          <a:srcRect b="0" l="16471" r="0" t="0"/>
          <a:stretch/>
        </p:blipFill>
        <p:spPr>
          <a:xfrm>
            <a:off x="4283550" y="1403675"/>
            <a:ext cx="4687499" cy="15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223175" y="197925"/>
            <a:ext cx="2501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Dual Coding</a:t>
            </a:r>
            <a:endParaRPr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25" y="1313775"/>
            <a:ext cx="6121749" cy="277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Precision and Recall</a:t>
            </a:r>
            <a:endParaRPr/>
          </a:p>
        </p:txBody>
      </p:sp>
      <p:pic>
        <p:nvPicPr>
          <p:cNvPr id="430" name="Google Shape;430;p48"/>
          <p:cNvPicPr preferRelativeResize="0"/>
          <p:nvPr/>
        </p:nvPicPr>
        <p:blipFill rotWithShape="1">
          <a:blip r:embed="rId3">
            <a:alphaModFix/>
          </a:blip>
          <a:srcRect b="0" l="65904" r="0" t="0"/>
          <a:stretch/>
        </p:blipFill>
        <p:spPr>
          <a:xfrm>
            <a:off x="2826950" y="1089475"/>
            <a:ext cx="3229425" cy="3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2"/>
          <p:cNvGrpSpPr/>
          <p:nvPr/>
        </p:nvGrpSpPr>
        <p:grpSpPr>
          <a:xfrm>
            <a:off x="1208000" y="1042625"/>
            <a:ext cx="2967000" cy="2967000"/>
            <a:chOff x="1436600" y="1347425"/>
            <a:chExt cx="2967000" cy="2967000"/>
          </a:xfrm>
        </p:grpSpPr>
        <p:sp>
          <p:nvSpPr>
            <p:cNvPr id="140" name="Google Shape;140;p22"/>
            <p:cNvSpPr/>
            <p:nvPr/>
          </p:nvSpPr>
          <p:spPr>
            <a:xfrm>
              <a:off x="1436600" y="1347425"/>
              <a:ext cx="2967000" cy="2967000"/>
            </a:xfrm>
            <a:prstGeom prst="arc">
              <a:avLst>
                <a:gd fmla="val 17813811" name="adj1"/>
                <a:gd fmla="val 3845812" name="adj2"/>
              </a:avLst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082846" y="1993559"/>
              <a:ext cx="1674508" cy="1674508"/>
            </a:xfrm>
            <a:custGeom>
              <a:rect b="b" l="l" r="r" t="t"/>
              <a:pathLst>
                <a:path extrusionOk="0" h="95156" w="95156">
                  <a:moveTo>
                    <a:pt x="47578" y="1"/>
                  </a:moveTo>
                  <a:cubicBezTo>
                    <a:pt x="21301" y="1"/>
                    <a:pt x="1" y="21301"/>
                    <a:pt x="1" y="47578"/>
                  </a:cubicBezTo>
                  <a:cubicBezTo>
                    <a:pt x="1" y="73855"/>
                    <a:pt x="21301" y="95155"/>
                    <a:pt x="47578" y="95155"/>
                  </a:cubicBezTo>
                  <a:cubicBezTo>
                    <a:pt x="73855" y="95155"/>
                    <a:pt x="95156" y="73855"/>
                    <a:pt x="95156" y="47578"/>
                  </a:cubicBezTo>
                  <a:cubicBezTo>
                    <a:pt x="95156" y="21301"/>
                    <a:pt x="73855" y="1"/>
                    <a:pt x="4757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155031" y="2065717"/>
              <a:ext cx="1530138" cy="1530190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365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Agenda</a:t>
              </a: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729496" y="2259292"/>
              <a:ext cx="381209" cy="312466"/>
            </a:xfrm>
            <a:custGeom>
              <a:rect b="b" l="l" r="r" t="t"/>
              <a:pathLst>
                <a:path extrusionOk="0" h="9809" w="11967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22"/>
          <p:cNvGrpSpPr/>
          <p:nvPr/>
        </p:nvGrpSpPr>
        <p:grpSpPr>
          <a:xfrm>
            <a:off x="3058928" y="3545025"/>
            <a:ext cx="3659505" cy="636357"/>
            <a:chOff x="3287528" y="3849825"/>
            <a:chExt cx="3659505" cy="636357"/>
          </a:xfrm>
        </p:grpSpPr>
        <p:sp>
          <p:nvSpPr>
            <p:cNvPr id="145" name="Google Shape;145;p22"/>
            <p:cNvSpPr/>
            <p:nvPr/>
          </p:nvSpPr>
          <p:spPr>
            <a:xfrm>
              <a:off x="3287528" y="3867284"/>
              <a:ext cx="601462" cy="601462"/>
            </a:xfrm>
            <a:custGeom>
              <a:rect b="b" l="l" r="r" t="t"/>
              <a:pathLst>
                <a:path extrusionOk="0" h="29183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6"/>
                    <a:pt x="6525" y="29183"/>
                    <a:pt x="14586" y="29183"/>
                  </a:cubicBezTo>
                  <a:cubicBezTo>
                    <a:pt x="22646" y="29183"/>
                    <a:pt x="29183" y="22646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46" name="Google Shape;146;p22"/>
            <p:cNvGrpSpPr/>
            <p:nvPr/>
          </p:nvGrpSpPr>
          <p:grpSpPr>
            <a:xfrm>
              <a:off x="3980000" y="3849825"/>
              <a:ext cx="2967033" cy="636357"/>
              <a:chOff x="4770596" y="3658293"/>
              <a:chExt cx="3663004" cy="636357"/>
            </a:xfrm>
          </p:grpSpPr>
          <p:sp>
            <p:nvSpPr>
              <p:cNvPr id="147" name="Google Shape;147;p22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" name="Google Shape;148;p22"/>
              <p:cNvSpPr txBox="1"/>
              <p:nvPr/>
            </p:nvSpPr>
            <p:spPr>
              <a:xfrm>
                <a:off x="4770596" y="3658293"/>
                <a:ext cx="36630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How to become an ML Tester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49" name="Google Shape;149;p22"/>
            <p:cNvSpPr/>
            <p:nvPr/>
          </p:nvSpPr>
          <p:spPr>
            <a:xfrm>
              <a:off x="3319075" y="3898538"/>
              <a:ext cx="538353" cy="53837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150" name="Google Shape;150;p22"/>
          <p:cNvGrpSpPr/>
          <p:nvPr/>
        </p:nvGrpSpPr>
        <p:grpSpPr>
          <a:xfrm>
            <a:off x="3604888" y="2930375"/>
            <a:ext cx="3659506" cy="636338"/>
            <a:chOff x="3833488" y="3235175"/>
            <a:chExt cx="3659506" cy="636338"/>
          </a:xfrm>
        </p:grpSpPr>
        <p:sp>
          <p:nvSpPr>
            <p:cNvPr id="151" name="Google Shape;151;p22"/>
            <p:cNvSpPr/>
            <p:nvPr/>
          </p:nvSpPr>
          <p:spPr>
            <a:xfrm>
              <a:off x="3833488" y="3252612"/>
              <a:ext cx="601462" cy="601462"/>
            </a:xfrm>
            <a:custGeom>
              <a:rect b="b" l="l" r="r" t="t"/>
              <a:pathLst>
                <a:path extrusionOk="0" h="29183" w="29183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52" name="Google Shape;152;p22"/>
            <p:cNvGrpSpPr/>
            <p:nvPr/>
          </p:nvGrpSpPr>
          <p:grpSpPr>
            <a:xfrm>
              <a:off x="4470074" y="3235175"/>
              <a:ext cx="3022920" cy="636338"/>
              <a:chOff x="4701613" y="3658312"/>
              <a:chExt cx="3732000" cy="636338"/>
            </a:xfrm>
          </p:grpSpPr>
          <p:sp>
            <p:nvSpPr>
              <p:cNvPr id="153" name="Google Shape;153;p22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4" name="Google Shape;154;p22"/>
              <p:cNvSpPr txBox="1"/>
              <p:nvPr/>
            </p:nvSpPr>
            <p:spPr>
              <a:xfrm>
                <a:off x="4701613" y="3658312"/>
                <a:ext cx="37320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Testing Techniques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55" name="Google Shape;155;p22"/>
            <p:cNvSpPr/>
            <p:nvPr/>
          </p:nvSpPr>
          <p:spPr>
            <a:xfrm>
              <a:off x="3865050" y="3284163"/>
              <a:ext cx="538353" cy="53837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3604888" y="1496875"/>
            <a:ext cx="3659495" cy="636356"/>
            <a:chOff x="3833488" y="1801675"/>
            <a:chExt cx="3659495" cy="636356"/>
          </a:xfrm>
        </p:grpSpPr>
        <p:sp>
          <p:nvSpPr>
            <p:cNvPr id="157" name="Google Shape;157;p22"/>
            <p:cNvSpPr/>
            <p:nvPr/>
          </p:nvSpPr>
          <p:spPr>
            <a:xfrm>
              <a:off x="3833488" y="1819113"/>
              <a:ext cx="601462" cy="601462"/>
            </a:xfrm>
            <a:custGeom>
              <a:rect b="b" l="l" r="r" t="t"/>
              <a:pathLst>
                <a:path extrusionOk="0" h="29183" w="29183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58" name="Google Shape;158;p22"/>
            <p:cNvGrpSpPr/>
            <p:nvPr/>
          </p:nvGrpSpPr>
          <p:grpSpPr>
            <a:xfrm>
              <a:off x="4434949" y="1801675"/>
              <a:ext cx="3058034" cy="636356"/>
              <a:chOff x="4658249" y="3658294"/>
              <a:chExt cx="3775351" cy="636356"/>
            </a:xfrm>
          </p:grpSpPr>
          <p:sp>
            <p:nvSpPr>
              <p:cNvPr id="159" name="Google Shape;159;p22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22"/>
              <p:cNvSpPr txBox="1"/>
              <p:nvPr/>
            </p:nvSpPr>
            <p:spPr>
              <a:xfrm>
                <a:off x="4658249" y="3658294"/>
                <a:ext cx="37752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 Machine Learning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61" name="Google Shape;161;p22"/>
            <p:cNvSpPr/>
            <p:nvPr/>
          </p:nvSpPr>
          <p:spPr>
            <a:xfrm>
              <a:off x="3865050" y="1850658"/>
              <a:ext cx="538353" cy="53837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162" name="Google Shape;162;p22"/>
          <p:cNvGrpSpPr/>
          <p:nvPr/>
        </p:nvGrpSpPr>
        <p:grpSpPr>
          <a:xfrm>
            <a:off x="3854198" y="2207975"/>
            <a:ext cx="3659557" cy="636344"/>
            <a:chOff x="4082798" y="2512775"/>
            <a:chExt cx="3659557" cy="636344"/>
          </a:xfrm>
        </p:grpSpPr>
        <p:sp>
          <p:nvSpPr>
            <p:cNvPr id="163" name="Google Shape;163;p22"/>
            <p:cNvSpPr/>
            <p:nvPr/>
          </p:nvSpPr>
          <p:spPr>
            <a:xfrm>
              <a:off x="4082798" y="2530216"/>
              <a:ext cx="601462" cy="601462"/>
            </a:xfrm>
            <a:custGeom>
              <a:rect b="b" l="l" r="r" t="t"/>
              <a:pathLst>
                <a:path extrusionOk="0" h="29183" w="29183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64" name="Google Shape;164;p22"/>
            <p:cNvGrpSpPr/>
            <p:nvPr/>
          </p:nvGrpSpPr>
          <p:grpSpPr>
            <a:xfrm>
              <a:off x="4775325" y="2512775"/>
              <a:ext cx="2967030" cy="636344"/>
              <a:chOff x="4770688" y="3658306"/>
              <a:chExt cx="3663000" cy="636344"/>
            </a:xfrm>
          </p:grpSpPr>
          <p:sp>
            <p:nvSpPr>
              <p:cNvPr id="165" name="Google Shape;165;p22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6" name="Google Shape;166;p22"/>
              <p:cNvSpPr txBox="1"/>
              <p:nvPr/>
            </p:nvSpPr>
            <p:spPr>
              <a:xfrm>
                <a:off x="4770688" y="3658306"/>
                <a:ext cx="36630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Challenges in ML Testing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67" name="Google Shape;167;p22"/>
            <p:cNvSpPr/>
            <p:nvPr/>
          </p:nvSpPr>
          <p:spPr>
            <a:xfrm>
              <a:off x="4114350" y="2567408"/>
              <a:ext cx="538353" cy="53837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168" name="Google Shape;168;p22"/>
          <p:cNvGrpSpPr/>
          <p:nvPr/>
        </p:nvGrpSpPr>
        <p:grpSpPr>
          <a:xfrm>
            <a:off x="3058928" y="870925"/>
            <a:ext cx="3659505" cy="636350"/>
            <a:chOff x="3287528" y="1175725"/>
            <a:chExt cx="3659505" cy="636350"/>
          </a:xfrm>
        </p:grpSpPr>
        <p:sp>
          <p:nvSpPr>
            <p:cNvPr id="169" name="Google Shape;169;p22"/>
            <p:cNvSpPr/>
            <p:nvPr/>
          </p:nvSpPr>
          <p:spPr>
            <a:xfrm>
              <a:off x="3287528" y="1193159"/>
              <a:ext cx="601462" cy="60148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70" name="Google Shape;170;p22"/>
            <p:cNvGrpSpPr/>
            <p:nvPr/>
          </p:nvGrpSpPr>
          <p:grpSpPr>
            <a:xfrm>
              <a:off x="3889000" y="1175725"/>
              <a:ext cx="3058033" cy="636350"/>
              <a:chOff x="4658250" y="3658300"/>
              <a:chExt cx="3775350" cy="636350"/>
            </a:xfrm>
          </p:grpSpPr>
          <p:sp>
            <p:nvSpPr>
              <p:cNvPr id="171" name="Google Shape;171;p22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2" name="Google Shape;172;p22"/>
              <p:cNvSpPr txBox="1"/>
              <p:nvPr/>
            </p:nvSpPr>
            <p:spPr>
              <a:xfrm>
                <a:off x="4658250" y="3658300"/>
                <a:ext cx="3775200" cy="24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  </a:t>
                </a:r>
                <a:r>
                  <a:rPr lang="en"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Search Relevancy</a:t>
                </a:r>
                <a:endParaRPr sz="17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73" name="Google Shape;173;p22"/>
            <p:cNvSpPr/>
            <p:nvPr/>
          </p:nvSpPr>
          <p:spPr>
            <a:xfrm>
              <a:off x="3319075" y="1224713"/>
              <a:ext cx="538353" cy="538372"/>
            </a:xfrm>
            <a:custGeom>
              <a:rect b="b" l="l" r="r" t="t"/>
              <a:pathLst>
                <a:path extrusionOk="0" h="29184" w="29183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245825" y="2095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Mutation Testing</a:t>
            </a:r>
            <a:endParaRPr sz="3000">
              <a:solidFill>
                <a:schemeClr val="lt2"/>
              </a:solidFill>
            </a:endParaRPr>
          </a:p>
        </p:txBody>
      </p:sp>
      <p:cxnSp>
        <p:nvCxnSpPr>
          <p:cNvPr id="437" name="Google Shape;437;p49"/>
          <p:cNvCxnSpPr>
            <a:stCxn id="438" idx="4"/>
          </p:cNvCxnSpPr>
          <p:nvPr/>
        </p:nvCxnSpPr>
        <p:spPr>
          <a:xfrm flipH="1" rot="10800000">
            <a:off x="3698982" y="1950512"/>
            <a:ext cx="1360800" cy="2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49"/>
          <p:cNvSpPr/>
          <p:nvPr/>
        </p:nvSpPr>
        <p:spPr>
          <a:xfrm>
            <a:off x="2152500" y="1407450"/>
            <a:ext cx="1546482" cy="1137725"/>
          </a:xfrm>
          <a:prstGeom prst="flowChartMagneticDisk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5059775" y="1374375"/>
            <a:ext cx="1545336" cy="1133856"/>
          </a:xfrm>
          <a:prstGeom prst="flowChartMagneticDisk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Mutant Data</a:t>
            </a:r>
            <a:endParaRPr/>
          </a:p>
        </p:txBody>
      </p:sp>
      <p:cxnSp>
        <p:nvCxnSpPr>
          <p:cNvPr id="440" name="Google Shape;440;p49"/>
          <p:cNvCxnSpPr/>
          <p:nvPr/>
        </p:nvCxnSpPr>
        <p:spPr>
          <a:xfrm flipH="1">
            <a:off x="1999950" y="2841800"/>
            <a:ext cx="4974600" cy="3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9"/>
          <p:cNvSpPr/>
          <p:nvPr/>
        </p:nvSpPr>
        <p:spPr>
          <a:xfrm>
            <a:off x="2026725" y="3068725"/>
            <a:ext cx="885529" cy="705262"/>
          </a:xfrm>
          <a:prstGeom prst="flowChartMagneticDisk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</a:t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2039188" y="3873463"/>
            <a:ext cx="885529" cy="705262"/>
          </a:xfrm>
          <a:prstGeom prst="flowChartMagneticDisk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Mutant Data</a:t>
            </a:r>
            <a:endParaRPr/>
          </a:p>
        </p:txBody>
      </p:sp>
      <p:cxnSp>
        <p:nvCxnSpPr>
          <p:cNvPr id="443" name="Google Shape;443;p49"/>
          <p:cNvCxnSpPr>
            <a:stCxn id="441" idx="4"/>
          </p:cNvCxnSpPr>
          <p:nvPr/>
        </p:nvCxnSpPr>
        <p:spPr>
          <a:xfrm>
            <a:off x="2912254" y="3421356"/>
            <a:ext cx="432900" cy="36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49"/>
          <p:cNvCxnSpPr>
            <a:stCxn id="442" idx="4"/>
          </p:cNvCxnSpPr>
          <p:nvPr/>
        </p:nvCxnSpPr>
        <p:spPr>
          <a:xfrm flipH="1" rot="10800000">
            <a:off x="2924717" y="3832494"/>
            <a:ext cx="425700" cy="39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25" y="3068725"/>
            <a:ext cx="1801950" cy="15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3309814" y="3263376"/>
            <a:ext cx="1934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Verify with both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3698975" y="1482775"/>
            <a:ext cx="1546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Introduce Fault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8" name="Google Shape;448;p49"/>
          <p:cNvCxnSpPr/>
          <p:nvPr/>
        </p:nvCxnSpPr>
        <p:spPr>
          <a:xfrm>
            <a:off x="3372925" y="3823725"/>
            <a:ext cx="190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Other Techniques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517125" y="1448525"/>
            <a:ext cx="48477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Fuzz and Search based Test Input Generation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Compare against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 Adequacy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DeepXplore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Testing with different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51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{6B3CEF3E-342D-42E1-BF2D-66578542ECB3}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Traditional Testing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 Testing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Components to 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and Code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Behaviour under 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Fixed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Changes over time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oracle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Adequacy 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Prevalent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 / QA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DS / Dev / QA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2" name="Google Shape;462;p51"/>
          <p:cNvSpPr txBox="1"/>
          <p:nvPr>
            <p:ph type="title"/>
          </p:nvPr>
        </p:nvSpPr>
        <p:spPr>
          <a:xfrm>
            <a:off x="220325" y="146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Software Testing v/s ML Testing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463" name="Google Shape;46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type="title"/>
          </p:nvPr>
        </p:nvSpPr>
        <p:spPr>
          <a:xfrm>
            <a:off x="311700" y="232550"/>
            <a:ext cx="3671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How to become a ML Tester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689400" y="1457950"/>
            <a:ext cx="29160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Domain understanding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Programming knowledge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ML Courses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Sample projects in Kaggle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Scholarly Articles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311700" y="125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Reference</a:t>
            </a:r>
            <a:endParaRPr/>
          </a:p>
        </p:txBody>
      </p:sp>
      <p:sp>
        <p:nvSpPr>
          <p:cNvPr id="476" name="Google Shape;476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Jie M. Zhang, Mark Harman, Lei Ma, Yang Liu. Machine Learning Testing:Survey, Landscapes and Horizons, ACM 2017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 sz="1000"/>
              <a:t>https://tech.wayfair.com/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Scholarly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 Articles about ML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[4] Machine Learning Course in Youtube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lang="en" sz="9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Machine Learning Mastery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lang="en" sz="9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https://vitalflux.com/category/machine-learning/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[7] MIT ML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[8]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[9] https://www.edureka.co/blog/data-science-vs-machine-learning/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311700" y="13308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  <p:sp>
        <p:nvSpPr>
          <p:cNvPr id="483" name="Google Shape;48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661550" y="411400"/>
            <a:ext cx="3161400" cy="6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Relevancy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0325"/>
            <a:ext cx="4528500" cy="351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39050" y="1546950"/>
            <a:ext cx="40488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Accurate</a:t>
            </a:r>
            <a:endParaRPr sz="24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Best Results</a:t>
            </a:r>
            <a:endParaRPr sz="24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D649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Ranking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D649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4"/>
          <p:cNvCxnSpPr/>
          <p:nvPr/>
        </p:nvCxnSpPr>
        <p:spPr>
          <a:xfrm flipH="1">
            <a:off x="4572050" y="1049900"/>
            <a:ext cx="3900" cy="3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525" y="385525"/>
            <a:ext cx="491175" cy="49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4"/>
          <p:cNvGrpSpPr/>
          <p:nvPr/>
        </p:nvGrpSpPr>
        <p:grpSpPr>
          <a:xfrm>
            <a:off x="1140815" y="508075"/>
            <a:ext cx="1513464" cy="296700"/>
            <a:chOff x="1393750" y="2032075"/>
            <a:chExt cx="1413000" cy="296700"/>
          </a:xfrm>
        </p:grpSpPr>
        <p:sp>
          <p:nvSpPr>
            <p:cNvPr id="190" name="Google Shape;190;p24"/>
            <p:cNvSpPr/>
            <p:nvPr/>
          </p:nvSpPr>
          <p:spPr>
            <a:xfrm>
              <a:off x="1393750" y="2032075"/>
              <a:ext cx="1413000" cy="296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formal shoes</a:t>
              </a:r>
              <a:endParaRPr/>
            </a:p>
          </p:txBody>
        </p:sp>
        <p:pic>
          <p:nvPicPr>
            <p:cNvPr id="191" name="Google Shape;19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1749" y="2075662"/>
              <a:ext cx="204775" cy="20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4"/>
          <p:cNvGrpSpPr/>
          <p:nvPr/>
        </p:nvGrpSpPr>
        <p:grpSpPr>
          <a:xfrm>
            <a:off x="5114468" y="505838"/>
            <a:ext cx="1477292" cy="296700"/>
            <a:chOff x="5279950" y="1955875"/>
            <a:chExt cx="1413000" cy="296700"/>
          </a:xfrm>
        </p:grpSpPr>
        <p:sp>
          <p:nvSpPr>
            <p:cNvPr id="193" name="Google Shape;193;p24"/>
            <p:cNvSpPr/>
            <p:nvPr/>
          </p:nvSpPr>
          <p:spPr>
            <a:xfrm>
              <a:off x="5279950" y="1955875"/>
              <a:ext cx="1413000" cy="296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sneakers</a:t>
              </a:r>
              <a:endParaRPr/>
            </a:p>
          </p:txBody>
        </p:sp>
        <p:pic>
          <p:nvPicPr>
            <p:cNvPr id="194" name="Google Shape;19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7949" y="1999462"/>
              <a:ext cx="204775" cy="209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625" y="383485"/>
            <a:ext cx="495269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550" y="1029100"/>
            <a:ext cx="2625776" cy="38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2750" y="1031123"/>
            <a:ext cx="2603175" cy="37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5897" y="3787575"/>
            <a:ext cx="937075" cy="92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5925" y="3737338"/>
            <a:ext cx="1020926" cy="10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6">
            <a:alphaModFix/>
          </a:blip>
          <a:srcRect b="-6593" l="-7106" r="67427" t="62898"/>
          <a:stretch/>
        </p:blipFill>
        <p:spPr>
          <a:xfrm>
            <a:off x="4887700" y="2229650"/>
            <a:ext cx="981849" cy="133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1681725" y="1789975"/>
            <a:ext cx="5675700" cy="11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search Relevancy works ?</a:t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2731550" y="2060600"/>
            <a:ext cx="3810300" cy="43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Nike Blue colr running shoes for men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116100"/>
            <a:ext cx="277825" cy="27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6"/>
          <p:cNvCxnSpPr/>
          <p:nvPr/>
        </p:nvCxnSpPr>
        <p:spPr>
          <a:xfrm flipH="1" rot="10800000">
            <a:off x="2645725" y="2385500"/>
            <a:ext cx="352800" cy="5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6"/>
          <p:cNvSpPr/>
          <p:nvPr/>
        </p:nvSpPr>
        <p:spPr>
          <a:xfrm>
            <a:off x="2386900" y="2885975"/>
            <a:ext cx="5802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Brand</a:t>
            </a:r>
            <a:endParaRPr sz="1100"/>
          </a:p>
        </p:txBody>
      </p:sp>
      <p:sp>
        <p:nvSpPr>
          <p:cNvPr id="216" name="Google Shape;216;p26"/>
          <p:cNvSpPr/>
          <p:nvPr/>
        </p:nvSpPr>
        <p:spPr>
          <a:xfrm>
            <a:off x="3253350" y="1591825"/>
            <a:ext cx="6720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Colour</a:t>
            </a:r>
            <a:endParaRPr sz="1100"/>
          </a:p>
        </p:txBody>
      </p:sp>
      <p:cxnSp>
        <p:nvCxnSpPr>
          <p:cNvPr id="217" name="Google Shape;217;p26"/>
          <p:cNvCxnSpPr>
            <a:stCxn id="216" idx="2"/>
          </p:cNvCxnSpPr>
          <p:nvPr/>
        </p:nvCxnSpPr>
        <p:spPr>
          <a:xfrm flipH="1">
            <a:off x="3585750" y="1731925"/>
            <a:ext cx="36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6"/>
          <p:cNvCxnSpPr>
            <a:stCxn id="219" idx="0"/>
          </p:cNvCxnSpPr>
          <p:nvPr/>
        </p:nvCxnSpPr>
        <p:spPr>
          <a:xfrm rot="10800000">
            <a:off x="4787275" y="2421875"/>
            <a:ext cx="96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6"/>
          <p:cNvSpPr/>
          <p:nvPr/>
        </p:nvSpPr>
        <p:spPr>
          <a:xfrm>
            <a:off x="4250575" y="2885975"/>
            <a:ext cx="10926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Article Type</a:t>
            </a:r>
            <a:endParaRPr sz="1100"/>
          </a:p>
        </p:txBody>
      </p:sp>
      <p:cxnSp>
        <p:nvCxnSpPr>
          <p:cNvPr id="220" name="Google Shape;220;p26"/>
          <p:cNvCxnSpPr/>
          <p:nvPr/>
        </p:nvCxnSpPr>
        <p:spPr>
          <a:xfrm>
            <a:off x="2954650" y="2365541"/>
            <a:ext cx="3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3368092" y="2382586"/>
            <a:ext cx="3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 flipH="1" rot="10800000">
            <a:off x="4130092" y="2378386"/>
            <a:ext cx="1097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5525863" y="2369229"/>
            <a:ext cx="35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5729825" y="2383225"/>
            <a:ext cx="32400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/>
          <p:nvPr/>
        </p:nvSpPr>
        <p:spPr>
          <a:xfrm>
            <a:off x="5622175" y="2809775"/>
            <a:ext cx="8424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Gender</a:t>
            </a:r>
            <a:endParaRPr sz="1100"/>
          </a:p>
        </p:txBody>
      </p:sp>
      <p:cxnSp>
        <p:nvCxnSpPr>
          <p:cNvPr id="226" name="Google Shape;226;p26"/>
          <p:cNvCxnSpPr/>
          <p:nvPr/>
        </p:nvCxnSpPr>
        <p:spPr>
          <a:xfrm flipH="1">
            <a:off x="4031800" y="1735450"/>
            <a:ext cx="591000" cy="4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6"/>
          <p:cNvSpPr/>
          <p:nvPr/>
        </p:nvSpPr>
        <p:spPr>
          <a:xfrm>
            <a:off x="4548750" y="1591825"/>
            <a:ext cx="1330500" cy="14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Auto correction</a:t>
            </a:r>
            <a:endParaRPr sz="1100"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76200"/>
            <a:ext cx="3724198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59000"/>
            <a:ext cx="7339325" cy="33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